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83" r:id="rId4"/>
    <p:sldMasterId id="2147483703" r:id="rId5"/>
  </p:sldMasterIdLst>
  <p:notesMasterIdLst>
    <p:notesMasterId r:id="rId8"/>
  </p:notesMasterIdLst>
  <p:sldIdLst>
    <p:sldId id="369" r:id="rId6"/>
    <p:sldId id="321" r:id="rId7"/>
    <p:sldId id="323" r:id="rId9"/>
    <p:sldId id="326" r:id="rId10"/>
    <p:sldId id="360" r:id="rId11"/>
    <p:sldId id="361" r:id="rId12"/>
    <p:sldId id="362" r:id="rId13"/>
    <p:sldId id="368" r:id="rId14"/>
    <p:sldId id="364" r:id="rId15"/>
    <p:sldId id="328" r:id="rId16"/>
    <p:sldId id="329" r:id="rId17"/>
    <p:sldId id="370"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9" userDrawn="1">
          <p15:clr>
            <a:srgbClr val="A4A3A4"/>
          </p15:clr>
        </p15:guide>
        <p15:guide id="2" pos="382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3CC"/>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39"/>
        <p:guide pos="382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notesMaster" Target="notesMasters/notesMaster1.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22" name="Rectangle 7"/>
          <p:cNvSpPr txBox="1">
            <a:spLocks noGrp="1"/>
          </p:cNvSpPr>
          <p:nvPr/>
        </p:nvSpPr>
        <p:spPr>
          <a:xfrm>
            <a:off x="3781425" y="9407525"/>
            <a:ext cx="2892425" cy="495300"/>
          </a:xfrm>
          <a:prstGeom prst="rect">
            <a:avLst/>
          </a:prstGeom>
          <a:noFill/>
          <a:ln w="9525">
            <a:noFill/>
          </a:ln>
        </p:spPr>
        <p:txBody>
          <a:bodyPr anchor="b" anchorCtr="0"/>
          <a:p>
            <a:pPr lvl="0" algn="r" eaLnBrk="1" hangingPunct="1"/>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
        <p:nvSpPr>
          <p:cNvPr id="440323" name="Rectangle 2"/>
          <p:cNvSpPr>
            <a:spLocks noRot="1" noTextEdit="1"/>
          </p:cNvSpPr>
          <p:nvPr>
            <p:ph type="sldImg"/>
          </p:nvPr>
        </p:nvSpPr>
        <p:spPr/>
      </p:sp>
      <p:sp>
        <p:nvSpPr>
          <p:cNvPr id="440324" name="Rectangle 3"/>
          <p:cNvSpPr>
            <a:spLocks noGrp="1"/>
          </p:cNvSpPr>
          <p:nvPr>
            <p:ph type="body" idx="1"/>
          </p:nvPr>
        </p:nvSpPr>
        <p:spPr/>
        <p:txBody>
          <a:bodyPr wrap="square" lIns="91440" tIns="45720" rIns="91440" bIns="45720" anchor="t" anchorCtr="0"/>
          <a:p>
            <a:pPr lvl="0"/>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0" Type="http://schemas.openxmlformats.org/officeDocument/2006/relationships/tags" Target="../tags/tag227.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60118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601186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60118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7.xml"/><Relationship Id="rId19" Type="http://schemas.openxmlformats.org/officeDocument/2006/relationships/tags" Target="../tags/tag123.xml"/><Relationship Id="rId18" Type="http://schemas.openxmlformats.org/officeDocument/2006/relationships/slideLayout" Target="../slideLayouts/slideLayout33.xml"/><Relationship Id="rId17" Type="http://schemas.openxmlformats.org/officeDocument/2006/relationships/slideLayout" Target="../slideLayouts/slideLayout32.xml"/><Relationship Id="rId16" Type="http://schemas.openxmlformats.org/officeDocument/2006/relationships/slideLayout" Target="../slideLayouts/slideLayout31.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6" Type="http://schemas.openxmlformats.org/officeDocument/2006/relationships/theme" Target="../theme/theme3.xml"/><Relationship Id="rId25" Type="http://schemas.openxmlformats.org/officeDocument/2006/relationships/tags" Target="../tags/tag256.xml"/><Relationship Id="rId24" Type="http://schemas.openxmlformats.org/officeDocument/2006/relationships/tags" Target="../tags/tag255.xml"/><Relationship Id="rId23" Type="http://schemas.openxmlformats.org/officeDocument/2006/relationships/tags" Target="../tags/tag254.xml"/><Relationship Id="rId22" Type="http://schemas.openxmlformats.org/officeDocument/2006/relationships/tags" Target="../tags/tag253.xml"/><Relationship Id="rId21" Type="http://schemas.openxmlformats.org/officeDocument/2006/relationships/tags" Target="../tags/tag252.xml"/><Relationship Id="rId20" Type="http://schemas.openxmlformats.org/officeDocument/2006/relationships/tags" Target="../tags/tag251.xml"/><Relationship Id="rId2" Type="http://schemas.openxmlformats.org/officeDocument/2006/relationships/slideLayout" Target="../slideLayouts/slideLayout35.xml"/><Relationship Id="rId19" Type="http://schemas.openxmlformats.org/officeDocument/2006/relationships/slideLayout" Target="../slideLayouts/slideLayout52.xml"/><Relationship Id="rId18" Type="http://schemas.openxmlformats.org/officeDocument/2006/relationships/slideLayout" Target="../slideLayouts/slideLayout51.xml"/><Relationship Id="rId17" Type="http://schemas.openxmlformats.org/officeDocument/2006/relationships/slideLayout" Target="../slideLayouts/slideLayout50.xml"/><Relationship Id="rId16" Type="http://schemas.openxmlformats.org/officeDocument/2006/relationships/slideLayout" Target="../slideLayouts/slideLayout49.xml"/><Relationship Id="rId15" Type="http://schemas.openxmlformats.org/officeDocument/2006/relationships/slideLayout" Target="../slideLayouts/slideLayout48.xml"/><Relationship Id="rId14" Type="http://schemas.openxmlformats.org/officeDocument/2006/relationships/slideLayout" Target="../slideLayouts/slideLayout47.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61.xml"/><Relationship Id="rId8" Type="http://schemas.openxmlformats.org/officeDocument/2006/relationships/slideLayout" Target="../slideLayouts/slideLayout60.xml"/><Relationship Id="rId7" Type="http://schemas.openxmlformats.org/officeDocument/2006/relationships/slideLayout" Target="../slideLayouts/slideLayout59.xml"/><Relationship Id="rId6" Type="http://schemas.openxmlformats.org/officeDocument/2006/relationships/slideLayout" Target="../slideLayouts/slideLayout58.xml"/><Relationship Id="rId5" Type="http://schemas.openxmlformats.org/officeDocument/2006/relationships/slideLayout" Target="../slideLayouts/slideLayout57.xml"/><Relationship Id="rId4" Type="http://schemas.openxmlformats.org/officeDocument/2006/relationships/slideLayout" Target="../slideLayouts/slideLayout56.xml"/><Relationship Id="rId3" Type="http://schemas.openxmlformats.org/officeDocument/2006/relationships/slideLayout" Target="../slideLayouts/slideLayout55.xml"/><Relationship Id="rId2" Type="http://schemas.openxmlformats.org/officeDocument/2006/relationships/slideLayout" Target="../slideLayouts/slideLayout54.xml"/><Relationship Id="rId15" Type="http://schemas.openxmlformats.org/officeDocument/2006/relationships/theme" Target="../theme/theme4.xml"/><Relationship Id="rId14" Type="http://schemas.openxmlformats.org/officeDocument/2006/relationships/image" Target="../media/image2.jpeg"/><Relationship Id="rId13" Type="http://schemas.openxmlformats.org/officeDocument/2006/relationships/slideLayout" Target="../slideLayouts/slideLayout65.xml"/><Relationship Id="rId12" Type="http://schemas.openxmlformats.org/officeDocument/2006/relationships/slideLayout" Target="../slideLayouts/slideLayout64.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6"/>
          <a:stretch>
            <a:fillRect/>
          </a:stretch>
        </a:blipFill>
        <a:effectLst/>
      </p:bgPr>
    </p:bg>
    <p:spTree>
      <p:nvGrpSpPr>
        <p:cNvPr id="1" name=""/>
        <p:cNvGrpSpPr/>
        <p:nvPr/>
      </p:nvGrpSpPr>
      <p:grpSpPr/>
      <p:sp>
        <p:nvSpPr>
          <p:cNvPr id="7" name="矩形 6"/>
          <p:cNvSpPr/>
          <p:nvPr/>
        </p:nvSpPr>
        <p:spPr>
          <a:xfrm>
            <a:off x="0" y="6678613"/>
            <a:ext cx="12192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7795" name="标题占位符 1"/>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17796" name="文本占位符 2"/>
          <p:cNvSpPr>
            <a:spLocks noGrp="1"/>
          </p:cNvSpPr>
          <p:nvPr>
            <p:ph type="body" idx="1"/>
          </p:nvPr>
        </p:nvSpPr>
        <p:spPr>
          <a:xfrm>
            <a:off x="609600" y="1600200"/>
            <a:ext cx="10972800" cy="46863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101600" y="6400800"/>
            <a:ext cx="4267200" cy="284163"/>
          </a:xfrm>
          <a:prstGeom prst="rect">
            <a:avLst/>
          </a:prstGeom>
        </p:spPr>
        <p:txBody>
          <a:bodyPr vert="horz" rtlCol="0" anchor="b"/>
          <a:lstStyle>
            <a:lvl1pPr algn="l" eaLnBrk="1" latinLnBrk="0" hangingPunct="1">
              <a:defRPr kumimoji="0" sz="1100">
                <a:solidFill>
                  <a:schemeClr val="tx2">
                    <a:lumMod val="75000"/>
                    <a:lumOff val="25000"/>
                  </a:schemeClr>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
        <p:nvSpPr>
          <p:cNvPr id="8" name="矩形 7"/>
          <p:cNvSpPr/>
          <p:nvPr/>
        </p:nvSpPr>
        <p:spPr>
          <a:xfrm>
            <a:off x="0" y="0"/>
            <a:ext cx="12192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灯片编号占位符 3"/>
          <p:cNvSpPr txBox="1">
            <a:spLocks noGrp="1"/>
          </p:cNvSpPr>
          <p:nvPr/>
        </p:nvSpPr>
        <p:spPr bwMode="gray">
          <a:xfrm>
            <a:off x="9745133" y="6381750"/>
            <a:ext cx="2029884" cy="244475"/>
          </a:xfrm>
          <a:prstGeom prst="rect">
            <a:avLst/>
          </a:prstGeom>
          <a:noFill/>
        </p:spPr>
        <p:txBody>
          <a:bodyPr anchor="b"/>
          <a:p>
            <a:pPr lvl="0" algn="r" eaLnBrk="1" hangingPunct="1">
              <a:spcBef>
                <a:spcPct val="0"/>
              </a:spcBef>
              <a:buNone/>
            </a:pPr>
            <a:fld id="{9A0DB2DC-4C9A-4742-B13C-FB6460FD3503}" type="slidenum">
              <a:rPr lang="zh-TW" altLang="en-US" sz="1200" b="0" dirty="0">
                <a:latin typeface="楷体_GB2312" pitchFamily="49" charset="-122"/>
                <a:ea typeface="楷体_GB2312" pitchFamily="49" charset="-122"/>
              </a:rPr>
            </a:fld>
            <a:endParaRPr lang="zh-TW" altLang="en-US" sz="1200" b="0" dirty="0">
              <a:latin typeface="楷体_GB2312" pitchFamily="49" charset="-122"/>
              <a:ea typeface="楷体_GB2312"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ß"/>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Þ"/>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6.xml"/><Relationship Id="rId5" Type="http://schemas.openxmlformats.org/officeDocument/2006/relationships/tags" Target="../tags/tag259.xml"/><Relationship Id="rId4" Type="http://schemas.openxmlformats.org/officeDocument/2006/relationships/image" Target="../media/image6.svg"/><Relationship Id="rId3" Type="http://schemas.openxmlformats.org/officeDocument/2006/relationships/image" Target="../media/image5.png"/><Relationship Id="rId2" Type="http://schemas.openxmlformats.org/officeDocument/2006/relationships/tags" Target="../tags/tag258.xml"/><Relationship Id="rId1" Type="http://schemas.openxmlformats.org/officeDocument/2006/relationships/tags" Target="../tags/tag257.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2.xml"/><Relationship Id="rId5" Type="http://schemas.openxmlformats.org/officeDocument/2006/relationships/tags" Target="../tags/tag263.xml"/><Relationship Id="rId4" Type="http://schemas.openxmlformats.org/officeDocument/2006/relationships/image" Target="../media/image7.emf"/><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6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image" Target="../media/image8.png"/><Relationship Id="rId1" Type="http://schemas.openxmlformats.org/officeDocument/2006/relationships/tags" Target="../tags/tag26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3200">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600">
              <a:latin typeface="Times New Roman" panose="02020603050405020304" pitchFamily="18"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2641600" y="1508125"/>
            <a:ext cx="7494270" cy="15684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项目四</a:t>
            </a:r>
            <a:r>
              <a:rPr kumimoji="0" lang="en-US" altLang="zh-CN"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会计凭证填制与审核</a:t>
            </a: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任务二</a:t>
            </a:r>
            <a:r>
              <a:rPr kumimoji="0" lang="en-US" altLang="zh-CN"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收款凭证填制训练</a:t>
            </a: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p:txBody>
      </p:sp>
      <p:pic>
        <p:nvPicPr>
          <p:cNvPr id="2" name="Picture 2"/>
          <p:cNvPicPr>
            <a:picLocks noChangeAspect="1" noChangeArrowheads="1"/>
          </p:cNvPicPr>
          <p:nvPr/>
        </p:nvPicPr>
        <p:blipFill>
          <a:blip r:embed="rId2" cstate="print">
            <a:alphaModFix amt="66000"/>
          </a:blip>
          <a:srcRect l="14304" t="25686" r="49542" b="65669"/>
          <a:stretch>
            <a:fillRect/>
          </a:stretch>
        </p:blipFill>
        <p:spPr bwMode="auto">
          <a:xfrm>
            <a:off x="4734672" y="-635"/>
            <a:ext cx="3307487" cy="511155"/>
          </a:xfrm>
          <a:prstGeom prst="rect">
            <a:avLst/>
          </a:prstGeom>
          <a:noFill/>
          <a:ln w="9525">
            <a:noFill/>
            <a:miter lim="800000"/>
            <a:headEnd/>
            <a:tailEnd/>
          </a:ln>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563245" y="1040765"/>
            <a:ext cx="11336020" cy="530987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7410"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7411"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dirty="0"/>
            </a:fld>
            <a:endParaRPr lang="zh-CN" altLang="en-US" sz="1400" dirty="0"/>
          </a:p>
        </p:txBody>
      </p:sp>
      <p:sp>
        <p:nvSpPr>
          <p:cNvPr id="17413" name="Line 7"/>
          <p:cNvSpPr/>
          <p:nvPr/>
        </p:nvSpPr>
        <p:spPr>
          <a:xfrm>
            <a:off x="1524000" y="549275"/>
            <a:ext cx="3635375" cy="0"/>
          </a:xfrm>
          <a:prstGeom prst="line">
            <a:avLst/>
          </a:prstGeom>
          <a:ln w="9525">
            <a:noFill/>
          </a:ln>
        </p:spPr>
      </p:sp>
      <p:sp>
        <p:nvSpPr>
          <p:cNvPr id="17414"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2" name="Rectangle 12"/>
          <p:cNvSpPr>
            <a:spLocks noChangeArrowheads="1"/>
          </p:cNvSpPr>
          <p:nvPr/>
        </p:nvSpPr>
        <p:spPr bwMode="auto">
          <a:xfrm>
            <a:off x="879475" y="304800"/>
            <a:ext cx="10737215" cy="6000750"/>
          </a:xfrm>
          <a:prstGeom prst="rect">
            <a:avLst/>
          </a:prstGeom>
          <a:noFill/>
          <a:ln w="9525">
            <a:noFill/>
            <a:miter lim="800000"/>
          </a:ln>
        </p:spPr>
        <p:txBody>
          <a:bodyPr wrap="square" anchor="ctr">
            <a:spAutoFit/>
          </a:bodyPr>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lang="zh-CN" altLang="en-US" sz="3200" b="1" noProof="0">
                <a:ln>
                  <a:noFill/>
                </a:ln>
                <a:solidFill>
                  <a:srgbClr val="582C00"/>
                </a:solidFill>
                <a:effectLst/>
                <a:uLnTx/>
                <a:uFillTx/>
                <a:latin typeface="方正粗黑宋简体" panose="02000000000000000000" charset="-122"/>
                <a:ea typeface="方正大黑体_GBK" panose="02010600010101010101" charset="-122"/>
                <a:sym typeface="+mn-ea"/>
              </a:rPr>
              <a:t>三、收款凭证的填制</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（一）收款凭证的左上方</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借方</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应填写</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库存现金</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或</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银行存款</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科目。</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（二）正上方</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年、月、日</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应按记账凭证的填制日期填写。</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（三）右上方</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  </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字第</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  </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号</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是记账凭证的编号，应按月以自然数顺序编制，注意不要错号、重号、漏号。</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（四）</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摘要</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栏填写经济业务的内容，要求简明扼要。</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（五）</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贷方总账科目、细目</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栏，应填写与</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借方科目</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（库存现金或银行存款）相对应的贷方一级科目及其所属的明细科目名称。</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（六）在</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金额</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栏相对应的行次填写与贷方一级科目及其所属的明细科目的金额。</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（七）</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合计</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行金额表示借方科目</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库存现金</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或</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银行存款</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的总金额，金额计算要求准确无误，合计金额前要加小写人民币符号￥。</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（八）</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（或</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过账</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）栏填写已记入有关的总分类账及其所属明细分类账、</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库存现金（或银行存款）日记账</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的页码，或用</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表示已经入账（过账完毕）。</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（九）</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附件</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a:t>
            </a: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填写该编号记账凭证所依据的原始凭证的张数，以备核查。</a:t>
            </a:r>
            <a:endPar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（十）有关经办人员要在表格下方相应项目签章，以明确经济责任。涉及库存现金或银行存款的收款和付款业务的凭证还应当由出纳人员签名或者盖章。</a:t>
            </a:r>
            <a:r>
              <a:rPr kumimoji="0" lang="en-US" altLang="zh-CN" sz="1600" b="1" i="0" u="none" strike="noStrike" kern="1200" cap="none" spc="0" normalizeH="0" baseline="0" noProof="0">
                <a:ln>
                  <a:noFill/>
                </a:ln>
                <a:solidFill>
                  <a:srgbClr val="582C00"/>
                </a:solidFill>
                <a:effectLst/>
                <a:uLnTx/>
                <a:uFillTx/>
                <a:latin typeface="方正大黑体_GBK" panose="02010600010101010101" charset="-122"/>
                <a:ea typeface="方正大黑体_GBK" panose="02010600010101010101" charset="-122"/>
                <a:cs typeface="方正大黑体_GBK" panose="02010600010101010101" charset="-122"/>
              </a:rPr>
              <a:t>   </a:t>
            </a:r>
            <a:endParaRPr kumimoji="0" lang="zh-CN" altLang="en-US" sz="1600" b="1" i="0" u="none" strike="noStrike" kern="1200" cap="none" spc="0" normalizeH="0" baseline="0" noProof="0">
              <a:ln>
                <a:noFill/>
              </a:ln>
              <a:solidFill>
                <a:srgbClr val="FF0000"/>
              </a:solidFill>
              <a:effectLst/>
              <a:uLnTx/>
              <a:uFillTx/>
              <a:latin typeface="方正大黑体_GBK" panose="02010600010101010101" charset="-122"/>
              <a:ea typeface="方正大黑体_GBK" panose="02010600010101010101" charset="-122"/>
              <a:cs typeface="方正大黑体_GBK" panose="02010600010101010101" charset="-122"/>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843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dirty="0"/>
            </a:fld>
            <a:endParaRPr lang="zh-CN" altLang="en-US" sz="1400" dirty="0"/>
          </a:p>
        </p:txBody>
      </p:sp>
      <p:sp>
        <p:nvSpPr>
          <p:cNvPr id="18437" name="Line 7"/>
          <p:cNvSpPr/>
          <p:nvPr/>
        </p:nvSpPr>
        <p:spPr>
          <a:xfrm>
            <a:off x="1524000" y="549275"/>
            <a:ext cx="3635375" cy="0"/>
          </a:xfrm>
          <a:prstGeom prst="line">
            <a:avLst/>
          </a:prstGeom>
          <a:ln w="9525">
            <a:noFill/>
          </a:ln>
        </p:spPr>
      </p:sp>
      <p:sp>
        <p:nvSpPr>
          <p:cNvPr id="18438"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07522" name="标题 107521"/>
          <p:cNvSpPr>
            <a:spLocks noGrp="1"/>
          </p:cNvSpPr>
          <p:nvPr/>
        </p:nvSpPr>
        <p:spPr>
          <a:xfrm>
            <a:off x="609600" y="274638"/>
            <a:ext cx="10972800" cy="1143000"/>
          </a:xfrm>
          <a:prstGeom prst="rect">
            <a:avLst/>
          </a:prstGeom>
          <a:noFill/>
          <a:ln w="9525">
            <a:noFill/>
          </a:ln>
        </p:spPr>
        <p:txBody>
          <a:bodyPr vert="horz" lIns="101600" tIns="38100" rIns="76200" bIns="38100" rtlCol="0" anchor="ctr" anchorCtr="0">
            <a:noAutofit/>
          </a:bodyPr>
          <a:lst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buClrTx/>
              <a:buSzTx/>
              <a:buFontTx/>
            </a:pPr>
            <a:r>
              <a:rPr lang="zh-CN" altLang="en-US" sz="3300" b="1" dirty="0">
                <a:solidFill>
                  <a:schemeClr val="tx1"/>
                </a:solidFill>
                <a:latin typeface="方正粗黑宋简体" panose="02000000000000000000" charset="-122"/>
                <a:ea typeface="方正大黑体_GBK" panose="02010600010101010101" charset="-122"/>
                <a:sym typeface="+mn-ea"/>
              </a:rPr>
              <a:t>四、实训程序</a:t>
            </a:r>
            <a:endParaRPr lang="zh-CN" altLang="en-US" sz="3300" b="1" dirty="0">
              <a:solidFill>
                <a:schemeClr val="tx1"/>
              </a:solidFill>
              <a:latin typeface="方正粗黑宋简体" panose="02000000000000000000" charset="-122"/>
              <a:ea typeface="方正大黑体_GBK" panose="02010600010101010101" charset="-122"/>
              <a:sym typeface="+mn-ea"/>
            </a:endParaRPr>
          </a:p>
        </p:txBody>
      </p:sp>
      <p:sp>
        <p:nvSpPr>
          <p:cNvPr id="107524" name="AutoShape 33"/>
          <p:cNvSpPr/>
          <p:nvPr>
            <p:custDataLst>
              <p:tags r:id="rId1"/>
            </p:custDataLst>
          </p:nvPr>
        </p:nvSpPr>
        <p:spPr>
          <a:xfrm>
            <a:off x="252095" y="1634490"/>
            <a:ext cx="11647170" cy="416433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（一）学生根据所给资料，按照收款凭证的填制要求</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进行收款凭证的填制</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（二）学生熟悉收款凭证的审核要求</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收款凭证填制后，必须经过审核无误后，才能据以登记帐簿。收款凭证审核的主要要求如下：</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1</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、是否附有原始凭证，所附原始凭证是否齐全，收款凭证的经济内容是否与所附的原始凭证</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的内容相符等。</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2</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、收款凭证中载明的业务内容是否真实、合法，贷方科目是否正确。</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3</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、收款凭证上的项目是否填写清楚、完整，编号是否正确、连续，有关人员的签章是否齐全。</a:t>
            </a:r>
            <a:r>
              <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endPar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4</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、收款凭证上的金额是否正确，合计金额前是否加￥，书写是否正确。</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a:p>
            <a:pPr marL="342900" indent="-342900" algn="l">
              <a:lnSpc>
                <a:spcPct val="150000"/>
              </a:lnSpc>
              <a:spcBef>
                <a:spcPct val="0"/>
              </a:spcBef>
              <a:buFont typeface="Wingdings" panose="05000000000000000000" pitchFamily="2" charset="2"/>
              <a:buNone/>
            </a:pPr>
            <a:r>
              <a:rPr lang="en-US"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   </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5</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、出纳人员在办理收款业务后，应在凭证上加盖</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收讫</a:t>
            </a:r>
            <a:r>
              <a:rPr lang="en-US" altLang="zh-CN"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a:t>
            </a:r>
            <a:r>
              <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rPr>
              <a:t>的戳记，以避免重收。</a:t>
            </a:r>
            <a:endParaRPr lang="zh-CN" altLang="en-US" sz="20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2"/>
          <p:cNvSpPr>
            <a:spLocks noGrp="1"/>
          </p:cNvSpPr>
          <p:nvPr>
            <p:custDataLst>
              <p:tags r:id="rId1"/>
            </p:custDataLst>
          </p:nvPr>
        </p:nvSpPr>
        <p:spPr>
          <a:xfrm>
            <a:off x="883644" y="809127"/>
            <a:ext cx="9144000" cy="1896745"/>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pitchFamily="34" charset="-122"/>
                <a:cs typeface="+mj-cs"/>
              </a:defRPr>
            </a:lvl1pPr>
          </a:lstStyle>
          <a:p>
            <a:pPr marL="0" indent="0" algn="l">
              <a:lnSpc>
                <a:spcPct val="100000"/>
              </a:lnSpc>
              <a:spcBef>
                <a:spcPts val="0"/>
              </a:spcBef>
              <a:spcAft>
                <a:spcPts val="0"/>
              </a:spcAft>
              <a:buSzPct val="100000"/>
              <a:buNone/>
            </a:pPr>
            <a:r>
              <a:rPr lang="zh-CN" altLang="en-US" sz="4000" dirty="0">
                <a:solidFill>
                  <a:schemeClr val="accent1"/>
                </a:solidFill>
                <a:latin typeface="方正粗黑宋简体" panose="02000000000000000000" charset="-122"/>
                <a:ea typeface="方正大黑体_GBK" panose="02010600010101010101" charset="-122"/>
              </a:rPr>
              <a:t>实训流程</a:t>
            </a:r>
            <a:endParaRPr lang="zh-CN" altLang="en-US" sz="4000" dirty="0">
              <a:solidFill>
                <a:schemeClr val="accent1"/>
              </a:solidFill>
              <a:latin typeface="方正粗黑宋简体" panose="02000000000000000000" charset="-122"/>
              <a:ea typeface="方正大黑体_GBK" panose="02010600010101010101" charset="-122"/>
            </a:endParaRPr>
          </a:p>
        </p:txBody>
      </p:sp>
      <p:sp>
        <p:nvSpPr>
          <p:cNvPr id="15" name="副标题 14"/>
          <p:cNvSpPr>
            <a:spLocks noGrp="1"/>
          </p:cNvSpPr>
          <p:nvPr>
            <p:custDataLst>
              <p:tags r:id="rId2"/>
            </p:custDataLst>
          </p:nvPr>
        </p:nvSpPr>
        <p:spPr>
          <a:xfrm>
            <a:off x="883920" y="3017520"/>
            <a:ext cx="11017885" cy="1737995"/>
          </a:xfrm>
          <a:prstGeom prst="rect">
            <a:avLst/>
          </a:prstGeom>
        </p:spPr>
        <p:txBody>
          <a:bodyPr vert="horz" lIns="91440" tIns="0" rIns="91440" bIns="45720" rtlCol="0"/>
          <a:lstStyle>
            <a:lvl1pPr marL="0" indent="0" algn="l"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l">
              <a:lnSpc>
                <a:spcPct val="150000"/>
              </a:lnSpc>
              <a:spcBef>
                <a:spcPts val="0"/>
              </a:spcBef>
              <a:spcAft>
                <a:spcPts val="1000"/>
              </a:spcAft>
              <a:buSzPct val="100000"/>
              <a:buNone/>
            </a:pP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记账凭证</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记账凭证的填写</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收款凭证的填制</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实训程序</a:t>
            </a:r>
            <a:endPar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endParaRPr>
          </a:p>
        </p:txBody>
      </p:sp>
      <p:pic>
        <p:nvPicPr>
          <p:cNvPr id="5" name="图片 4"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50770" y="3067685"/>
            <a:ext cx="603250" cy="580390"/>
          </a:xfrm>
          <a:prstGeom prst="rect">
            <a:avLst/>
          </a:prstGeom>
        </p:spPr>
      </p:pic>
      <p:pic>
        <p:nvPicPr>
          <p:cNvPr id="3" name="图片 2"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1790" y="3017520"/>
            <a:ext cx="603250" cy="580390"/>
          </a:xfrm>
          <a:prstGeom prst="rect">
            <a:avLst/>
          </a:prstGeom>
        </p:spPr>
      </p:pic>
      <p:pic>
        <p:nvPicPr>
          <p:cNvPr id="11" name="图片 10"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12810" y="3067685"/>
            <a:ext cx="603250" cy="580390"/>
          </a:xfrm>
          <a:prstGeom prst="rect">
            <a:avLst/>
          </a:prstGeom>
        </p:spPr>
      </p:pic>
    </p:spTree>
    <p:custDataLst>
      <p:tags r:id="rId5"/>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7524" name="AutoShape 33"/>
          <p:cNvSpPr/>
          <p:nvPr>
            <p:custDataLst>
              <p:tags r:id="rId1"/>
            </p:custDataLst>
          </p:nvPr>
        </p:nvSpPr>
        <p:spPr>
          <a:xfrm>
            <a:off x="784860" y="4360545"/>
            <a:ext cx="9766300" cy="1845310"/>
          </a:xfrm>
          <a:prstGeom prst="roundRect">
            <a:avLst>
              <a:gd name="adj" fmla="val 16667"/>
            </a:avLst>
          </a:prstGeom>
          <a:solidFill>
            <a:schemeClr val="accent1">
              <a:lumMod val="60000"/>
              <a:lumOff val="40000"/>
            </a:schemeClr>
          </a:solidFill>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438274" name="Rectangle 2"/>
          <p:cNvSpPr>
            <a:spLocks noGrp="1"/>
          </p:cNvSpPr>
          <p:nvPr>
            <p:ph type="title" idx="4294967295"/>
          </p:nvPr>
        </p:nvSpPr>
        <p:spPr>
          <a:xfrm>
            <a:off x="785495" y="260350"/>
            <a:ext cx="8968105" cy="1143000"/>
          </a:xfrm>
          <a:noFill/>
          <a:ln w="9525">
            <a:noFill/>
          </a:ln>
        </p:spPr>
        <p:txBody>
          <a:bodyPr vert="horz" wrap="square" lIns="91440" tIns="45720" rIns="91440" bIns="45720" anchor="ctr" anchorCtr="0">
            <a:noAutofit/>
          </a:bodyPr>
          <a:lst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buClrTx/>
              <a:buSzTx/>
              <a:buFontTx/>
            </a:pPr>
            <a:r>
              <a:rPr lang="zh-CN" altLang="en-US" sz="4000" dirty="0">
                <a:solidFill>
                  <a:schemeClr val="tx1"/>
                </a:solidFill>
                <a:latin typeface="方正粗黑宋简体" panose="02000000000000000000" charset="-122"/>
                <a:ea typeface="方正大黑体_GBK" panose="02010600010101010101" charset="-122"/>
                <a:cs typeface="微软雅黑" panose="020B0503020204020204" pitchFamily="34" charset="-122"/>
                <a:sym typeface="+mn-ea"/>
              </a:rPr>
              <a:t>一、记账凭证</a:t>
            </a:r>
            <a:r>
              <a:rPr lang="en-US" altLang="zh-CN" sz="4000" dirty="0">
                <a:solidFill>
                  <a:schemeClr val="accent1"/>
                </a:solidFill>
                <a:latin typeface="方正粗黑宋简体" panose="02000000000000000000" charset="-122"/>
                <a:ea typeface="方正大黑体_GBK" panose="02010600010101010101" charset="-122"/>
                <a:cs typeface="微软雅黑" panose="020B0503020204020204" pitchFamily="34" charset="-122"/>
                <a:sym typeface="+mn-ea"/>
              </a:rPr>
              <a:t> </a:t>
            </a:r>
            <a:endParaRPr lang="en-US" altLang="zh-CN" sz="4000" dirty="0">
              <a:solidFill>
                <a:schemeClr val="accent1"/>
              </a:solidFill>
              <a:latin typeface="方正粗黑宋简体" panose="02000000000000000000" charset="-122"/>
              <a:ea typeface="方正大黑体_GBK" panose="02010600010101010101" charset="-122"/>
              <a:cs typeface="微软雅黑" panose="020B0503020204020204" pitchFamily="34" charset="-122"/>
              <a:sym typeface="+mn-ea"/>
            </a:endParaRPr>
          </a:p>
        </p:txBody>
      </p:sp>
      <p:pic>
        <p:nvPicPr>
          <p:cNvPr id="438296" name="Picture 28" descr="Picture2"/>
          <p:cNvPicPr>
            <a:picLocks noChangeAspect="1"/>
          </p:cNvPicPr>
          <p:nvPr/>
        </p:nvPicPr>
        <p:blipFill>
          <a:blip r:embed="rId4"/>
          <a:stretch>
            <a:fillRect/>
          </a:stretch>
        </p:blipFill>
        <p:spPr>
          <a:xfrm>
            <a:off x="8237538" y="1196975"/>
            <a:ext cx="569912" cy="268288"/>
          </a:xfrm>
          <a:prstGeom prst="rect">
            <a:avLst/>
          </a:prstGeom>
          <a:noFill/>
          <a:ln w="9525">
            <a:noFill/>
          </a:ln>
        </p:spPr>
      </p:pic>
      <p:sp>
        <p:nvSpPr>
          <p:cNvPr id="2" name="剪去对角的矩形 1"/>
          <p:cNvSpPr/>
          <p:nvPr/>
        </p:nvSpPr>
        <p:spPr>
          <a:xfrm>
            <a:off x="784860" y="1572895"/>
            <a:ext cx="9765665" cy="2221230"/>
          </a:xfrm>
          <a:prstGeom prst="snip2DiagRect">
            <a:avLst>
              <a:gd name="adj1" fmla="val 0"/>
              <a:gd name="adj2" fmla="val 30240"/>
            </a:avLst>
          </a:prstGeom>
          <a:solidFill>
            <a:schemeClr val="accent2">
              <a:lumMod val="60000"/>
              <a:lumOff val="40000"/>
            </a:schemeClr>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 name="文本框 2"/>
          <p:cNvSpPr txBox="1"/>
          <p:nvPr/>
        </p:nvSpPr>
        <p:spPr>
          <a:xfrm>
            <a:off x="784860" y="1217930"/>
            <a:ext cx="1595755" cy="396240"/>
          </a:xfrm>
          <a:prstGeom prst="rect">
            <a:avLst/>
          </a:prstGeom>
          <a:noFill/>
        </p:spPr>
        <p:txBody>
          <a:bodyPr wrap="square" rtlCol="0">
            <a:noAutofit/>
          </a:bodyPr>
          <a:p>
            <a:r>
              <a:rPr lang="zh-CN" altLang="en-US"/>
              <a:t>（一）</a:t>
            </a:r>
            <a:r>
              <a:rPr lang="zh-CN" altLang="en-US">
                <a:ln>
                  <a:noFill/>
                </a:ln>
              </a:rPr>
              <a:t>概念</a:t>
            </a:r>
            <a:endParaRPr lang="zh-CN" altLang="en-US">
              <a:ln>
                <a:noFill/>
              </a:ln>
            </a:endParaRPr>
          </a:p>
        </p:txBody>
      </p:sp>
      <p:sp>
        <p:nvSpPr>
          <p:cNvPr id="4" name="文本框 3"/>
          <p:cNvSpPr txBox="1"/>
          <p:nvPr/>
        </p:nvSpPr>
        <p:spPr>
          <a:xfrm>
            <a:off x="1286510" y="1844040"/>
            <a:ext cx="9098280" cy="1938020"/>
          </a:xfrm>
          <a:prstGeom prst="rect">
            <a:avLst/>
          </a:prstGeom>
          <a:noFill/>
        </p:spPr>
        <p:txBody>
          <a:bodyPr wrap="square" rtlCol="0">
            <a:spAutoFit/>
          </a:bodyPr>
          <a:p>
            <a:r>
              <a:rPr lang="zh-CN" altLang="en-US" sz="2000"/>
              <a:t>记账凭证俗称传票，是会计人员根据审核无误的原始凭证按照经济业务事项的内容加以归类，并据以为确定会计分录后所填制的会计凭证，它是登记账簿的直接依据。</a:t>
            </a:r>
            <a:endParaRPr lang="zh-CN" altLang="en-US" sz="2000"/>
          </a:p>
          <a:p>
            <a:r>
              <a:rPr lang="zh-CN" altLang="en-US" sz="2000"/>
              <a:t>记账凭证与原始凭证不同点：第一，记账凭证是企业内部填写的，并作为登记账簿的直接依据，它不能用来证明经济业务的发生，不具备法律的证明效力。第二，记账凭证上一定要列明如何对经济业务进行处理的会计分录。</a:t>
            </a:r>
            <a:endParaRPr lang="zh-CN" altLang="en-US" sz="2000"/>
          </a:p>
        </p:txBody>
      </p:sp>
      <p:sp>
        <p:nvSpPr>
          <p:cNvPr id="19" name="文本框 18"/>
          <p:cNvSpPr txBox="1"/>
          <p:nvPr/>
        </p:nvSpPr>
        <p:spPr>
          <a:xfrm>
            <a:off x="784860" y="4500880"/>
            <a:ext cx="8333105" cy="1630045"/>
          </a:xfrm>
          <a:prstGeom prst="rect">
            <a:avLst/>
          </a:prstGeom>
          <a:noFill/>
        </p:spPr>
        <p:txBody>
          <a:bodyPr wrap="square" rtlCol="0">
            <a:spAutoFit/>
          </a:bodyPr>
          <a:p>
            <a:r>
              <a:rPr lang="en-US" altLang="zh-CN"/>
              <a:t>         </a:t>
            </a:r>
            <a:r>
              <a:rPr lang="zh-CN" altLang="en-US" sz="2000"/>
              <a:t>按内容分，可以分为收款凭证、付款凭证和转账凭证。</a:t>
            </a:r>
            <a:endParaRPr lang="zh-CN" altLang="en-US" sz="2000"/>
          </a:p>
          <a:p>
            <a:endParaRPr lang="zh-CN" altLang="en-US" sz="2000"/>
          </a:p>
          <a:p>
            <a:r>
              <a:rPr lang="en-US" altLang="zh-CN" sz="2000"/>
              <a:t>        </a:t>
            </a:r>
            <a:r>
              <a:rPr lang="zh-CN" altLang="en-US" sz="2000"/>
              <a:t>按凭证上填列的方式，可以分为单式凭证和复式凭证。</a:t>
            </a:r>
            <a:endParaRPr lang="zh-CN" altLang="en-US" sz="2000"/>
          </a:p>
          <a:p>
            <a:endParaRPr lang="zh-CN" altLang="en-US" sz="2000"/>
          </a:p>
          <a:p>
            <a:r>
              <a:rPr lang="en-US" altLang="zh-CN" sz="2000"/>
              <a:t>        </a:t>
            </a:r>
            <a:r>
              <a:rPr lang="zh-CN" altLang="en-US" sz="2000"/>
              <a:t>按用途可以分为专用记账凭证和通用记账凭证。</a:t>
            </a:r>
            <a:endParaRPr lang="zh-CN" altLang="en-US" sz="2000"/>
          </a:p>
        </p:txBody>
      </p:sp>
      <p:sp>
        <p:nvSpPr>
          <p:cNvPr id="53" name="文本框 52"/>
          <p:cNvSpPr txBox="1"/>
          <p:nvPr/>
        </p:nvSpPr>
        <p:spPr>
          <a:xfrm>
            <a:off x="911860" y="3901440"/>
            <a:ext cx="1595755" cy="396240"/>
          </a:xfrm>
          <a:prstGeom prst="rect">
            <a:avLst/>
          </a:prstGeom>
          <a:noFill/>
        </p:spPr>
        <p:txBody>
          <a:bodyPr wrap="square" rtlCol="0">
            <a:noAutofit/>
          </a:bodyPr>
          <a:p>
            <a:r>
              <a:rPr lang="zh-CN" altLang="en-US">
                <a:ln>
                  <a:noFill/>
                </a:ln>
              </a:rPr>
              <a:t>（二）种类</a:t>
            </a:r>
            <a:endParaRPr lang="zh-CN" altLang="en-US">
              <a:ln>
                <a:noFill/>
              </a:ln>
            </a:endParaRPr>
          </a:p>
        </p:txBody>
      </p:sp>
    </p:spTree>
    <p:custDataLst>
      <p:tags r:id="rId5"/>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3"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601980" y="214630"/>
            <a:ext cx="11182985" cy="5908040"/>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二、记账凭证的填写</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（一）记账凭证的基本内容</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、记账凭证名称和填制单位名称；</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2</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、记账凭证的日期；</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3</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、记账凭证的编号；</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4</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、经济业务内容摘要；</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、会计科目（包括一级、二级和明细科目）的名称和记账方向；</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6</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、经济业务的金额；</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7</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、记账备注，即已登记账簿的金额应在</a:t>
            </a: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a:t>
            </a: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栏内打</a:t>
            </a: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或签章；</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8</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、所附原始凭证的张数；</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9</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、填制凭证人员、稽核人员、记账人员、财务主管人员（收款凭证和付款凭证还应增加出纳人员）等签章。</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
        <p:nvSpPr>
          <p:cNvPr id="2" name="右大括号 1"/>
          <p:cNvSpPr/>
          <p:nvPr/>
        </p:nvSpPr>
        <p:spPr>
          <a:xfrm>
            <a:off x="5035550" y="1708785"/>
            <a:ext cx="385445" cy="1059815"/>
          </a:xfrm>
          <a:prstGeom prst="rightBrace">
            <a:avLst>
              <a:gd name="adj1" fmla="val 43265"/>
              <a:gd name="adj2" fmla="val 50923"/>
            </a:avLst>
          </a:prstGeom>
          <a:ln w="38100">
            <a:solidFill>
              <a:srgbClr val="FF000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3" name="圆角矩形 2"/>
          <p:cNvSpPr/>
          <p:nvPr/>
        </p:nvSpPr>
        <p:spPr>
          <a:xfrm>
            <a:off x="5932805" y="1983740"/>
            <a:ext cx="1557020" cy="407035"/>
          </a:xfrm>
          <a:prstGeom prst="roundRect">
            <a:avLst/>
          </a:prstGeom>
          <a:solidFill>
            <a:srgbClr val="FFC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6123305" y="2022475"/>
            <a:ext cx="1367155" cy="368300"/>
          </a:xfrm>
          <a:prstGeom prst="rect">
            <a:avLst/>
          </a:prstGeom>
          <a:noFill/>
        </p:spPr>
        <p:txBody>
          <a:bodyPr wrap="square" rtlCol="0">
            <a:spAutoFit/>
          </a:bodyPr>
          <a:p>
            <a:r>
              <a:rPr lang="zh-CN" altLang="en-US">
                <a:solidFill>
                  <a:schemeClr val="tx1"/>
                </a:solidFill>
              </a:rPr>
              <a:t>基本信息</a:t>
            </a:r>
            <a:endParaRPr lang="zh-CN" altLang="en-US">
              <a:solidFill>
                <a:schemeClr val="tx1"/>
              </a:solidFill>
            </a:endParaRPr>
          </a:p>
        </p:txBody>
      </p:sp>
      <p:sp>
        <p:nvSpPr>
          <p:cNvPr id="5" name="右大括号 4"/>
          <p:cNvSpPr/>
          <p:nvPr/>
        </p:nvSpPr>
        <p:spPr>
          <a:xfrm>
            <a:off x="8329930" y="3488690"/>
            <a:ext cx="385445" cy="718820"/>
          </a:xfrm>
          <a:prstGeom prst="rightBrace">
            <a:avLst>
              <a:gd name="adj1" fmla="val 43265"/>
              <a:gd name="adj2" fmla="val 50923"/>
            </a:avLst>
          </a:prstGeom>
          <a:ln w="38100">
            <a:solidFill>
              <a:srgbClr val="FF000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6" name="圆角矩形 5"/>
          <p:cNvSpPr/>
          <p:nvPr/>
        </p:nvSpPr>
        <p:spPr>
          <a:xfrm>
            <a:off x="8938895" y="3599815"/>
            <a:ext cx="1557020" cy="433705"/>
          </a:xfrm>
          <a:prstGeom prst="roundRect">
            <a:avLst/>
          </a:prstGeom>
          <a:solidFill>
            <a:srgbClr val="FFC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文本框 6"/>
          <p:cNvSpPr txBox="1"/>
          <p:nvPr/>
        </p:nvSpPr>
        <p:spPr>
          <a:xfrm>
            <a:off x="9129395" y="3641090"/>
            <a:ext cx="1367155" cy="392430"/>
          </a:xfrm>
          <a:prstGeom prst="rect">
            <a:avLst/>
          </a:prstGeom>
          <a:noFill/>
        </p:spPr>
        <p:txBody>
          <a:bodyPr wrap="square" rtlCol="0">
            <a:noAutofit/>
          </a:bodyPr>
          <a:p>
            <a:r>
              <a:rPr lang="zh-CN" altLang="en-US">
                <a:solidFill>
                  <a:schemeClr val="tx1"/>
                </a:solidFill>
              </a:rPr>
              <a:t>分录要素</a:t>
            </a:r>
            <a:endParaRPr lang="zh-CN" altLang="en-US">
              <a:solidFill>
                <a:schemeClr val="tx1"/>
              </a:solidFill>
            </a:endParaRPr>
          </a:p>
        </p:txBody>
      </p:sp>
      <p:sp>
        <p:nvSpPr>
          <p:cNvPr id="15" name="圆角矩形 14"/>
          <p:cNvSpPr/>
          <p:nvPr/>
        </p:nvSpPr>
        <p:spPr>
          <a:xfrm>
            <a:off x="3863340" y="2945765"/>
            <a:ext cx="1557020" cy="407035"/>
          </a:xfrm>
          <a:prstGeom prst="roundRect">
            <a:avLst/>
          </a:prstGeom>
          <a:solidFill>
            <a:srgbClr val="FFC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6" name="文本框 15"/>
          <p:cNvSpPr txBox="1"/>
          <p:nvPr/>
        </p:nvSpPr>
        <p:spPr>
          <a:xfrm>
            <a:off x="4053840" y="2984500"/>
            <a:ext cx="1367155" cy="368300"/>
          </a:xfrm>
          <a:prstGeom prst="rect">
            <a:avLst/>
          </a:prstGeom>
          <a:noFill/>
        </p:spPr>
        <p:txBody>
          <a:bodyPr wrap="square" rtlCol="0">
            <a:spAutoFit/>
          </a:bodyPr>
          <a:p>
            <a:r>
              <a:rPr lang="zh-CN" altLang="en-US">
                <a:solidFill>
                  <a:schemeClr val="tx1"/>
                </a:solidFill>
              </a:rPr>
              <a:t>干啥了？</a:t>
            </a:r>
            <a:endParaRPr lang="zh-CN" altLang="en-US">
              <a:solidFill>
                <a:schemeClr val="tx1"/>
              </a:solidFill>
            </a:endParaRPr>
          </a:p>
        </p:txBody>
      </p:sp>
      <p:sp>
        <p:nvSpPr>
          <p:cNvPr id="17" name="右大括号 16"/>
          <p:cNvSpPr/>
          <p:nvPr/>
        </p:nvSpPr>
        <p:spPr>
          <a:xfrm>
            <a:off x="8938895" y="4430395"/>
            <a:ext cx="385445" cy="718820"/>
          </a:xfrm>
          <a:prstGeom prst="rightBrace">
            <a:avLst>
              <a:gd name="adj1" fmla="val 43265"/>
              <a:gd name="adj2" fmla="val 50923"/>
            </a:avLst>
          </a:prstGeom>
          <a:ln w="38100">
            <a:solidFill>
              <a:srgbClr val="FF0000"/>
            </a:solidFill>
          </a:ln>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8" name="圆角矩形 17"/>
          <p:cNvSpPr/>
          <p:nvPr/>
        </p:nvSpPr>
        <p:spPr>
          <a:xfrm>
            <a:off x="9547860" y="4541520"/>
            <a:ext cx="1136015" cy="433705"/>
          </a:xfrm>
          <a:prstGeom prst="roundRect">
            <a:avLst/>
          </a:prstGeom>
          <a:solidFill>
            <a:srgbClr val="FFC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文本框 18"/>
          <p:cNvSpPr txBox="1"/>
          <p:nvPr/>
        </p:nvSpPr>
        <p:spPr>
          <a:xfrm>
            <a:off x="9738360" y="4582795"/>
            <a:ext cx="856615" cy="392430"/>
          </a:xfrm>
          <a:prstGeom prst="rect">
            <a:avLst/>
          </a:prstGeom>
          <a:noFill/>
        </p:spPr>
        <p:txBody>
          <a:bodyPr wrap="square" rtlCol="0">
            <a:noAutofit/>
          </a:bodyPr>
          <a:p>
            <a:r>
              <a:rPr lang="zh-CN" altLang="en-US">
                <a:solidFill>
                  <a:schemeClr val="tx1"/>
                </a:solidFill>
              </a:rPr>
              <a:t>备注</a:t>
            </a:r>
            <a:endParaRPr lang="zh-CN" altLang="en-US">
              <a:solidFill>
                <a:schemeClr val="tx1"/>
              </a:solidFill>
            </a:endParaRPr>
          </a:p>
        </p:txBody>
      </p:sp>
      <p:sp>
        <p:nvSpPr>
          <p:cNvPr id="21" name="圆角矩形 20"/>
          <p:cNvSpPr/>
          <p:nvPr/>
        </p:nvSpPr>
        <p:spPr>
          <a:xfrm>
            <a:off x="2305685" y="5614035"/>
            <a:ext cx="1557020" cy="433705"/>
          </a:xfrm>
          <a:prstGeom prst="roundRect">
            <a:avLst/>
          </a:prstGeom>
          <a:solidFill>
            <a:srgbClr val="FFC00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2" name="文本框 21"/>
          <p:cNvSpPr txBox="1"/>
          <p:nvPr/>
        </p:nvSpPr>
        <p:spPr>
          <a:xfrm>
            <a:off x="2496185" y="5655310"/>
            <a:ext cx="1367155" cy="392430"/>
          </a:xfrm>
          <a:prstGeom prst="rect">
            <a:avLst/>
          </a:prstGeom>
          <a:noFill/>
        </p:spPr>
        <p:txBody>
          <a:bodyPr wrap="square" rtlCol="0">
            <a:noAutofit/>
          </a:bodyPr>
          <a:p>
            <a:r>
              <a:rPr lang="zh-CN" altLang="en-US">
                <a:solidFill>
                  <a:schemeClr val="tx1"/>
                </a:solidFill>
              </a:rPr>
              <a:t>明确责任</a:t>
            </a:r>
            <a:endParaRPr lang="zh-CN" altLang="en-US">
              <a:solidFill>
                <a:schemeClr val="tx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776605"/>
            <a:ext cx="11647170" cy="557784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601980" y="-16192"/>
            <a:ext cx="11182985" cy="6369685"/>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二、记账凭证的填写</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（二）记账凭证填制的基本要求</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、审核无误</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在对原始凭证审核无误的基础上填制记账凭证。</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2</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、内容完整</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记账凭证应该包括的内容都要具备。</a:t>
            </a: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 </a:t>
            </a:r>
            <a:endPar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3</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、分类正确</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根据经济业务的内容，正确区分不同类型的原始凭证，正确应用会计科目。在此基础上，记账凭证可以根据每一张原始凭证填制或者根据若干张同类原始凭证汇总填制。但不得将不同内容和类别的原始凭证汇总填制在一张记账凭证上。</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4</a:t>
            </a: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、连续编号</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记账凭证应当连续编号。有利分清会计事项处理的先后顺序，便于记账凭证与会计账簿之间的核对，确保记账凭证的完整。</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998220"/>
            <a:ext cx="11647170" cy="480060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601980" y="237490"/>
            <a:ext cx="11331575" cy="5862320"/>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二、记账凭证的填写</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（三）记账凭证填制的具体要求</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1</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、除结账和更正错误，</a:t>
            </a: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 </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记账凭证必须附有原始凭证并注明所附原始凭证的张数。</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2</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、一张原始凭证所列的支出需要由两个以上的单位负担时，应当由保存该原始凭证的单位开给其他应负担单位原始凭证分割单。</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原始凭证分割单必须具有原始凭证的基本内容，包括凭证的名称、填制凭证的日期、填制凭证单位的名称或填制人的姓名、经办人员的签名或盖章、接受凭证单位的名称、经济业务内容、数量、单价、金额和费用的分担情况等。</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3</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、填制记账凭证时如果发生错误，应当重新填制。</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已经登记入账的记账凭证在当年内发现错误的，可以用红字注销法进行更正。如果会计科目应用没有错误，只是金额错误的情况下，也可以将正确数字与错误数字的差额，另编一张调整记账凭证。发现以前年度的记账凭证有错误时，应当用蓝字填制一张更正的记账凭证。</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1634490"/>
            <a:ext cx="11647170" cy="416433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601980" y="860743"/>
            <a:ext cx="11331575" cy="4615815"/>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二、记账凭证的填写</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（三）记账凭证填制的具体要求</a:t>
            </a: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4</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、记账凭证填制完成经济业务事项后，如有空行，应当自最后一笔金额数字下的空行处至合计数上的空行处划线注销。</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5</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、实行会计电算化的单位，对于机制记账凭证应当符合记账凭证的一般要求，打印出来的机制记账凭证要加盖制单人员、审核人员、记账人员及会计机构负责人（会计主管）印章或签字，以加强审核，明确责任。</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6</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、正确编制会计分录并保证借贷平衡。</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7</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、摘要应与原始凭证内容一致，能正确反映经济业务的主要内容，表述简短精练。</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8</a:t>
            </a:r>
            <a:r>
              <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、只涉及现金和银行存款之间收入或付出的经济业务，应以付款业务为主，只填制付款凭证，不填制收款凭证，以免重复。</a:t>
            </a: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4" name="AutoShape 33"/>
          <p:cNvSpPr/>
          <p:nvPr>
            <p:custDataLst>
              <p:tags r:id="rId1"/>
            </p:custDataLst>
          </p:nvPr>
        </p:nvSpPr>
        <p:spPr>
          <a:xfrm>
            <a:off x="252095" y="5069840"/>
            <a:ext cx="11647170" cy="1280160"/>
          </a:xfrm>
          <a:prstGeom prst="roundRect">
            <a:avLst>
              <a:gd name="adj" fmla="val 166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9461" name="Rectangle 12"/>
          <p:cNvSpPr>
            <a:spLocks noChangeArrowheads="1"/>
          </p:cNvSpPr>
          <p:nvPr/>
        </p:nvSpPr>
        <p:spPr bwMode="auto">
          <a:xfrm>
            <a:off x="601980" y="345440"/>
            <a:ext cx="11331575" cy="1706880"/>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三、收款凭证的填制</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20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sp>
        <p:nvSpPr>
          <p:cNvPr id="24" name="文本框 23"/>
          <p:cNvSpPr txBox="1"/>
          <p:nvPr/>
        </p:nvSpPr>
        <p:spPr>
          <a:xfrm>
            <a:off x="710565" y="5261610"/>
            <a:ext cx="10685145" cy="1014730"/>
          </a:xfrm>
          <a:prstGeom prst="rect">
            <a:avLst/>
          </a:prstGeom>
          <a:noFill/>
        </p:spPr>
        <p:txBody>
          <a:bodyPr wrap="square" rtlCol="0">
            <a:spAutoFit/>
          </a:bodyPr>
          <a:p>
            <a:pPr>
              <a:lnSpc>
                <a:spcPct val="150000"/>
              </a:lnSpc>
            </a:pPr>
            <a:r>
              <a:rPr lang="zh-CN" altLang="en-US" sz="2000"/>
              <a:t>收款凭证是根据有关库存现金和银行存款收款业务的原始凭证填制的记账凭证。</a:t>
            </a:r>
            <a:endParaRPr lang="zh-CN" altLang="en-US" sz="2000"/>
          </a:p>
          <a:p>
            <a:pPr>
              <a:lnSpc>
                <a:spcPct val="150000"/>
              </a:lnSpc>
            </a:pPr>
            <a:r>
              <a:rPr lang="zh-CN" altLang="en-US" sz="2000"/>
              <a:t>收款凭证是登记库存现金日记账、银行存款日记账及有关明细分类账和总分类账等账簿的依据。</a:t>
            </a:r>
            <a:endParaRPr lang="zh-CN" altLang="en-US" sz="2000"/>
          </a:p>
        </p:txBody>
      </p:sp>
      <p:pic>
        <p:nvPicPr>
          <p:cNvPr id="11" name="图片 10"/>
          <p:cNvPicPr>
            <a:picLocks noChangeAspect="1"/>
          </p:cNvPicPr>
          <p:nvPr/>
        </p:nvPicPr>
        <p:blipFill>
          <a:blip r:embed="rId2"/>
          <a:stretch>
            <a:fillRect/>
          </a:stretch>
        </p:blipFill>
        <p:spPr>
          <a:xfrm>
            <a:off x="2608580" y="1164590"/>
            <a:ext cx="6684010" cy="3893185"/>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eaLnBrk="1" hangingPunct="1"/>
            <a:fld id="{BB962C8B-B14F-4D97-AF65-F5344CB8AC3E}" type="datetime1">
              <a:rPr lang="zh-CN" altLang="en-US" sz="1400" dirty="0"/>
            </a:fld>
            <a:endParaRPr lang="zh-CN" altLang="en-US" sz="1400" dirty="0"/>
          </a:p>
        </p:txBody>
      </p:sp>
      <p:sp>
        <p:nvSpPr>
          <p:cNvPr id="15365" name="Line 7"/>
          <p:cNvSpPr/>
          <p:nvPr/>
        </p:nvSpPr>
        <p:spPr>
          <a:xfrm>
            <a:off x="1524000" y="549275"/>
            <a:ext cx="3635375" cy="0"/>
          </a:xfrm>
          <a:prstGeom prst="line">
            <a:avLst/>
          </a:prstGeom>
          <a:ln w="9525">
            <a:noFill/>
          </a:ln>
        </p:spPr>
      </p:sp>
      <p:sp>
        <p:nvSpPr>
          <p:cNvPr id="19461" name="Rectangle 12"/>
          <p:cNvSpPr>
            <a:spLocks noChangeArrowheads="1"/>
          </p:cNvSpPr>
          <p:nvPr/>
        </p:nvSpPr>
        <p:spPr bwMode="auto">
          <a:xfrm>
            <a:off x="601980" y="286068"/>
            <a:ext cx="11331575" cy="1245235"/>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rPr>
              <a:t>三、收款凭证的填制</a:t>
            </a:r>
            <a:endParaRPr kumimoji="0" lang="zh-CN" altLang="en-US" sz="3200"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b="1" i="0" u="none" strike="noStrike" kern="1200" cap="none" spc="0" normalizeH="0" baseline="0" noProof="0">
              <a:ln>
                <a:noFill/>
              </a:ln>
              <a:solidFill>
                <a:srgbClr val="582C00"/>
              </a:solidFill>
              <a:effectLst/>
              <a:uLnTx/>
              <a:uFillTx/>
              <a:latin typeface="方正粗黑宋简体" panose="02000000000000000000" charset="-122"/>
              <a:ea typeface="方正大黑体_GBK" panose="02010600010101010101" charset="-122"/>
              <a:cs typeface="+mn-cs"/>
            </a:endParaRPr>
          </a:p>
        </p:txBody>
      </p:sp>
      <p:pic>
        <p:nvPicPr>
          <p:cNvPr id="46" name="图片 2"/>
          <p:cNvPicPr>
            <a:picLocks noChangeAspect="1"/>
          </p:cNvPicPr>
          <p:nvPr/>
        </p:nvPicPr>
        <p:blipFill>
          <a:blip r:embed="rId1"/>
          <a:stretch>
            <a:fillRect/>
          </a:stretch>
        </p:blipFill>
        <p:spPr>
          <a:xfrm>
            <a:off x="1920875" y="1591310"/>
            <a:ext cx="8550275" cy="3834130"/>
          </a:xfrm>
          <a:prstGeom prst="rect">
            <a:avLst/>
          </a:prstGeom>
          <a:noFill/>
          <a:ln>
            <a:noFill/>
          </a:ln>
        </p:spPr>
      </p:pic>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21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6.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25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Lst>
</file>

<file path=ppt/tags/tag258.xml><?xml version="1.0" encoding="utf-8"?>
<p:tagLst xmlns:p="http://schemas.openxmlformats.org/presentationml/2006/main">
  <p:tag name="KSO_WM_UNIT_ISCONTENTSTITLE" val="0"/>
  <p:tag name="KSO_WM_UNIT_ISNUMDGMTITLE" val="0"/>
  <p:tag name="KSO_WM_UNIT_NOCLEAR" val="0"/>
  <p:tag name="KSO_WM_UNIT_VALUE" val="70"/>
  <p:tag name="KSO_WM_UNIT_HIGHLIGHT" val="0"/>
  <p:tag name="KSO_WM_UNIT_COMPATIBLE" val="0"/>
  <p:tag name="KSO_WM_UNIT_DIAGRAM_ISNUMVISUAL" val="0"/>
  <p:tag name="KSO_WM_UNIT_DIAGRAM_ISREFERUNIT" val="0"/>
  <p:tag name="KSO_WM_UNIT_TYPE" val="b"/>
  <p:tag name="KSO_WM_UNIT_INDEX" val="1"/>
  <p:tag name="KSO_WM_UNIT_ID" val="custom20206915_1*b*1"/>
  <p:tag name="KSO_WM_TEMPLATE_CATEGORY" val="custom"/>
  <p:tag name="KSO_WM_TEMPLATE_INDEX" val="2020691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259.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77866daf-72a8-4666-b39a-f9c82ef495e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4d5494cb-8372-44bb-8c4d-7346524a798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SLIDE_BK_DARK_LIGHT" val=""/>
  <p:tag name="KSO_WM_SLIDE_BACKGROUND_TYPE" val="general"/>
</p:tagLst>
</file>

<file path=ppt/tags/tag2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暗香扑面">
  <a:themeElements>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2343</Words>
  <Application>WPS 演示</Application>
  <PresentationFormat>宽屏</PresentationFormat>
  <Paragraphs>142</Paragraphs>
  <Slides>12</Slides>
  <Notes>4</Notes>
  <HiddenSlides>0</HiddenSlides>
  <MMClips>0</MMClips>
  <ScaleCrop>false</ScaleCrop>
  <HeadingPairs>
    <vt:vector size="6" baseType="variant">
      <vt:variant>
        <vt:lpstr>已用的字体</vt:lpstr>
      </vt:variant>
      <vt:variant>
        <vt:i4>15</vt:i4>
      </vt:variant>
      <vt:variant>
        <vt:lpstr>主题</vt:lpstr>
      </vt:variant>
      <vt:variant>
        <vt:i4>4</vt:i4>
      </vt:variant>
      <vt:variant>
        <vt:lpstr>幻灯片标题</vt:lpstr>
      </vt:variant>
      <vt:variant>
        <vt:i4>12</vt:i4>
      </vt:variant>
    </vt:vector>
  </HeadingPairs>
  <TitlesOfParts>
    <vt:vector size="31" baseType="lpstr">
      <vt:lpstr>Arial</vt:lpstr>
      <vt:lpstr>宋体</vt:lpstr>
      <vt:lpstr>Wingdings</vt:lpstr>
      <vt:lpstr>Times New Roman</vt:lpstr>
      <vt:lpstr>楷体_GB2312</vt:lpstr>
      <vt:lpstr>Wingdings 2</vt:lpstr>
      <vt:lpstr>微软雅黑</vt:lpstr>
      <vt:lpstr>方正大黑体</vt:lpstr>
      <vt:lpstr>方正大黑体_GBK</vt:lpstr>
      <vt:lpstr>方正粗黑宋简体</vt:lpstr>
      <vt:lpstr>黑体</vt:lpstr>
      <vt:lpstr>Arial Unicode MS</vt:lpstr>
      <vt:lpstr>Calibri</vt:lpstr>
      <vt:lpstr>汉仪雅酷黑简</vt:lpstr>
      <vt:lpstr>新宋体</vt:lpstr>
      <vt:lpstr>暗香扑面</vt:lpstr>
      <vt:lpstr>2_Office 主题​​</vt:lpstr>
      <vt:lpstr>1_Office 主题​​</vt:lpstr>
      <vt:lpstr>3_Office 主题​​</vt:lpstr>
      <vt:lpstr>PowerPoint 演示文稿</vt:lpstr>
      <vt:lpstr>PowerPoint 演示文稿</vt:lpstr>
      <vt:lpstr>一、记账凭证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168</cp:revision>
  <dcterms:created xsi:type="dcterms:W3CDTF">2019-06-19T02:08:00Z</dcterms:created>
  <dcterms:modified xsi:type="dcterms:W3CDTF">2025-07-24T08:47:14Z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AD24062CBAC34B749983FA2EB8E70553_13</vt:lpwstr>
  </property>
</Properties>
</file>